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4" r:id="rId6"/>
    <p:sldId id="263" r:id="rId7"/>
    <p:sldId id="282" r:id="rId8"/>
    <p:sldId id="289" r:id="rId9"/>
    <p:sldId id="290" r:id="rId10"/>
    <p:sldId id="291" r:id="rId11"/>
    <p:sldId id="268" r:id="rId12"/>
    <p:sldId id="292" r:id="rId13"/>
    <p:sldId id="293" r:id="rId14"/>
    <p:sldId id="294" r:id="rId15"/>
    <p:sldId id="267" r:id="rId16"/>
    <p:sldId id="297" r:id="rId17"/>
    <p:sldId id="298" r:id="rId18"/>
    <p:sldId id="299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14" r:id="rId27"/>
    <p:sldId id="316" r:id="rId28"/>
    <p:sldId id="317" r:id="rId29"/>
    <p:sldId id="315" r:id="rId30"/>
    <p:sldId id="318" r:id="rId31"/>
    <p:sldId id="308" r:id="rId32"/>
    <p:sldId id="311" r:id="rId33"/>
    <p:sldId id="312" r:id="rId34"/>
    <p:sldId id="313" r:id="rId35"/>
    <p:sldId id="309" r:id="rId36"/>
    <p:sldId id="262" r:id="rId37"/>
  </p:sldIdLst>
  <p:sldSz cx="12192000" cy="6858000"/>
  <p:notesSz cx="6858000" cy="9144000"/>
  <p:embeddedFontLst>
    <p:embeddedFont>
      <p:font typeface="PingFang SC Light" panose="020B0400000000000000" pitchFamily="34" charset="-122"/>
      <p:regular r:id="rId41"/>
    </p:embeddedFont>
    <p:embeddedFont>
      <p:font typeface="PingFang SC Medium" panose="020B0400000000000000" pitchFamily="34" charset="-122"/>
      <p:regular r:id="rId42"/>
    </p:embeddedFont>
    <p:embeddedFont>
      <p:font typeface="PingFang SC Thin" panose="020B0400000000000000" pitchFamily="34" charset="-122"/>
      <p:regular r:id="rId43"/>
    </p:embeddedFont>
    <p:embeddedFont>
      <p:font typeface="PingFang SC Semibold" panose="020B0400000000000000" pitchFamily="34" charset="-122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A3289"/>
    <a:srgbClr val="D0402E"/>
    <a:srgbClr val="222B89"/>
    <a:srgbClr val="BE5F33"/>
    <a:srgbClr val="4F384B"/>
    <a:srgbClr val="5F3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3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7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包装一个 </a:t>
            </a:r>
            <a:r>
              <a:rPr lang="en-US" altLang="zh-CN"/>
              <a:t>service </a:t>
            </a:r>
            <a:r>
              <a:rPr lang="zh-CN" altLang="en-US"/>
              <a:t>返回一个 </a:t>
            </a:r>
            <a:r>
              <a:rPr lang="en-US" altLang="zh-CN"/>
              <a:t>service </a:t>
            </a:r>
            <a:r>
              <a:rPr lang="zh-CN" altLang="en-US"/>
              <a:t>（</a:t>
            </a:r>
            <a:r>
              <a:rPr lang="en-US" altLang="zh-CN"/>
              <a:t>Timeout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最终在响应和超时之间看谁先触发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简答一句话就是：
请求是流式的，响应也是流式的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6B8F28-10E4-FC4E-89CD-516875AE54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FF768-24A0-774B-A99C-BC14E79F17A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2" name="图片 1" descr="rust onlin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272530" y="2413337"/>
            <a:ext cx="564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Proxima Nova Rg" panose="02000506030000020004" pitchFamily="2" charset="0"/>
              </a:rPr>
              <a:t>Thanks</a:t>
            </a:r>
            <a:endParaRPr kumimoji="1" lang="zh-CN" altLang="en-US" sz="6000" b="1" dirty="0">
              <a:solidFill>
                <a:schemeClr val="bg1"/>
              </a:solidFill>
              <a:latin typeface="Proxima Nova Rg" panose="02000506030000020004" pitchFamily="2" charset="0"/>
            </a:endParaRPr>
          </a:p>
        </p:txBody>
      </p:sp>
      <p:sp>
        <p:nvSpPr>
          <p:cNvPr id="10" name="Date Placeholder 2"/>
          <p:cNvSpPr txBox="1"/>
          <p:nvPr userDrawn="1"/>
        </p:nvSpPr>
        <p:spPr>
          <a:xfrm>
            <a:off x="4242902" y="3429000"/>
            <a:ext cx="37061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x-none" altLang="zh-CN" sz="1600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2021-2022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endParaRPr lang="zh-CN" altLang="en-US" sz="1600" b="0" i="0" dirty="0">
              <a:solidFill>
                <a:schemeClr val="bg1"/>
              </a:solidFill>
              <a:latin typeface="Proxima Nova Lt" panose="02000506030000020004" pitchFamily="2" charset="0"/>
            </a:endParaRPr>
          </a:p>
          <a:p>
            <a:pPr algn="ctr"/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Online,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1600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6796" y="802579"/>
            <a:ext cx="1078407" cy="10784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6796" y="802579"/>
            <a:ext cx="1078407" cy="10784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2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42933" y="5739839"/>
            <a:ext cx="801256" cy="801256"/>
          </a:xfrm>
          <a:prstGeom prst="rect">
            <a:avLst/>
          </a:prstGeom>
        </p:spPr>
      </p:pic>
      <p:sp>
        <p:nvSpPr>
          <p:cNvPr id="2" name="Date Placeholder 2"/>
          <p:cNvSpPr txBox="1"/>
          <p:nvPr userDrawn="1"/>
        </p:nvSpPr>
        <p:spPr>
          <a:xfrm>
            <a:off x="8244840" y="79375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42933" y="313154"/>
            <a:ext cx="801256" cy="801256"/>
          </a:xfrm>
          <a:prstGeom prst="rect">
            <a:avLst/>
          </a:prstGeom>
        </p:spPr>
      </p:pic>
      <p:cxnSp>
        <p:nvCxnSpPr>
          <p:cNvPr id="16" name="直线连接符 15"/>
          <p:cNvCxnSpPr/>
          <p:nvPr userDrawn="1"/>
        </p:nvCxnSpPr>
        <p:spPr>
          <a:xfrm>
            <a:off x="877485" y="1250481"/>
            <a:ext cx="5410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877485" y="2831694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77485" y="3211616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75154" y="445300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875154" y="4832927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42933" y="313154"/>
            <a:ext cx="801256" cy="801256"/>
          </a:xfrm>
          <a:prstGeom prst="rect">
            <a:avLst/>
          </a:prstGeom>
        </p:spPr>
      </p:pic>
      <p:cxnSp>
        <p:nvCxnSpPr>
          <p:cNvPr id="27" name="直线连接符 26"/>
          <p:cNvCxnSpPr/>
          <p:nvPr userDrawn="1"/>
        </p:nvCxnSpPr>
        <p:spPr>
          <a:xfrm>
            <a:off x="877485" y="1250481"/>
            <a:ext cx="5410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8323" y="313154"/>
            <a:ext cx="801256" cy="801256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42933" y="313154"/>
            <a:ext cx="801256" cy="801256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  <a:endParaRPr lang="en-US" altLang="zh-CN" b="0" i="0" dirty="0">
              <a:solidFill>
                <a:schemeClr val="bg1">
                  <a:lumMod val="75000"/>
                </a:schemeClr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42933" y="313154"/>
            <a:ext cx="801256" cy="801256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5839193" y="1434551"/>
            <a:ext cx="5015068" cy="5094113"/>
          </a:xfrm>
          <a:prstGeom prst="rect">
            <a:avLst/>
          </a:prstGeom>
          <a:gradFill>
            <a:gsLst>
              <a:gs pos="0">
                <a:srgbClr val="5F3E7D"/>
              </a:gs>
              <a:gs pos="100000">
                <a:srgbClr val="222B8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967218" y="636104"/>
            <a:ext cx="3661964" cy="4240696"/>
          </a:xfrm>
          <a:prstGeom prst="rect">
            <a:avLst/>
          </a:prstGeom>
          <a:gradFill>
            <a:gsLst>
              <a:gs pos="30000">
                <a:srgbClr val="222B89"/>
              </a:gs>
              <a:gs pos="99000">
                <a:srgbClr val="BE5F33">
                  <a:alpha val="69965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695678" y="329334"/>
            <a:ext cx="5956077" cy="5164816"/>
          </a:xfrm>
          <a:prstGeom prst="rect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  <a:endParaRPr lang="en-US" altLang="zh-CN" b="0" i="0" dirty="0">
              <a:solidFill>
                <a:schemeClr val="bg1">
                  <a:lumMod val="75000"/>
                </a:schemeClr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hyperlink" Target="https://star-history.com/#grpc/grpc&amp;facebook/fbthrift&amp;apache/thrift&amp;Date" TargetMode="Externa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8.xml"/><Relationship Id="rId2" Type="http://schemas.openxmlformats.org/officeDocument/2006/relationships/hyperlink" Target="https://github.com/tower-rs/tower/blob/master/tower/src/timeout/layer.rs" TargetMode="Externa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hyperlink" Target="https://github.com/tower-rs/tower/blob/master/tower/src/timeout/mod.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hyperlink" Target="https://docs.rs/tokio/latest/tokio/macro.task_local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hyperlink" Target="https://github.com/bytedance/sonic" TargetMode="Externa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hyperlink" Target="https://github.com/bytedance/soni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46139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  <a:sym typeface="+mn-ea"/>
              </a:rPr>
              <a:t>负重前行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：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thrift 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淡出历史舞台</a:t>
            </a:r>
            <a:endParaRPr lang="en-US" sz="2400"/>
          </a:p>
        </p:txBody>
      </p:sp>
      <p:pic>
        <p:nvPicPr>
          <p:cNvPr id="6" name="Picture 5" descr="upload_post_object_v2_4412946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0227" y="1286575"/>
            <a:ext cx="7249788" cy="486392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931823" y="6235509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>
                <a:latin typeface="PingFang SC Thin" charset="0"/>
                <a:ea typeface="PingFang SC Thin" charset="0"/>
                <a:cs typeface="PingFang SC Thin" charset="0"/>
              </a:rPr>
              <a:t>link: </a:t>
            </a:r>
            <a:r>
              <a:rPr lang="en-US" altLang="zh-CN">
                <a:latin typeface="PingFang SC Thin" charset="0"/>
                <a:ea typeface="PingFang SC Thin" charset="0"/>
                <a:cs typeface="PingFang SC Thin" charset="0"/>
                <a:hlinkClick r:id="rId2"/>
              </a:rPr>
              <a:t>star</a:t>
            </a:r>
            <a:r>
              <a:rPr lang="zh-CN" altLang="en-US">
                <a:latin typeface="PingFang SC Thin" charset="0"/>
                <a:ea typeface="PingFang SC Thin" charset="0"/>
                <a:cs typeface="PingFang SC Thin" charset="0"/>
                <a:hlinkClick r:id="rId2"/>
              </a:rPr>
              <a:t>-</a:t>
            </a:r>
            <a:r>
              <a:rPr lang="en-US" altLang="zh-CN">
                <a:latin typeface="PingFang SC Thin" charset="0"/>
                <a:ea typeface="PingFang SC Thin" charset="0"/>
                <a:cs typeface="PingFang SC Thin" charset="0"/>
                <a:hlinkClick r:id="rId2"/>
              </a:rPr>
              <a:t>history.com</a:t>
            </a:r>
            <a:endParaRPr lang="zh-CN" altLang="en-US">
              <a:latin typeface="PingFang SC Thin" charset="0"/>
              <a:ea typeface="PingFang SC Thin" charset="0"/>
              <a:cs typeface="PingFang SC Th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46139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  <a:sym typeface="+mn-ea"/>
              </a:rPr>
              <a:t>负重前行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：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thrift 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淡出历史舞台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837890" y="2872556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thrift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 服务占比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90%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+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短时间内不可能更改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4737143" y="3073738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4737143" y="3453660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40030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  <a:sym typeface="+mn-ea"/>
              </a:rPr>
              <a:t>负重前行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：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thrift 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生态绑架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837890" y="2872556"/>
            <a:ext cx="2824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微服务解耦了，但协议耦合了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不存在完美的兼容方案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4737143" y="3073738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4737143" y="3453660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24128" y="2060986"/>
            <a:ext cx="2871216" cy="2232402"/>
            <a:chOff x="1536192" y="2029968"/>
            <a:chExt cx="2871216" cy="2232402"/>
          </a:xfrm>
        </p:grpSpPr>
        <p:sp>
          <p:nvSpPr>
            <p:cNvPr id="3" name="椭圆 2"/>
            <p:cNvSpPr/>
            <p:nvPr/>
          </p:nvSpPr>
          <p:spPr>
            <a:xfrm>
              <a:off x="1536192" y="2029968"/>
              <a:ext cx="1152144" cy="1152144"/>
            </a:xfrm>
            <a:prstGeom prst="ellipse">
              <a:avLst/>
            </a:prstGeom>
            <a:gradFill flip="none" rotWithShape="1">
              <a:gsLst>
                <a:gs pos="0">
                  <a:srgbClr val="2A3289"/>
                </a:gs>
                <a:gs pos="100000">
                  <a:srgbClr val="D0402E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36192" y="3429000"/>
              <a:ext cx="201549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Lt" panose="02000506030000020004" pitchFamily="2" charset="0"/>
                  <a:ea typeface="PingFang SC Medium" charset="0"/>
                </a:rPr>
                <a:t>远程方法调用</a:t>
              </a:r>
              <a:endPara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36192" y="3901690"/>
              <a:ext cx="2871216" cy="360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1"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oxima Nova Lt" panose="02000506030000020004" pitchFamily="2" charset="0"/>
                  <a:ea typeface="PingFang SC Thin" charset="0"/>
                </a:rPr>
                <a:t>和本地方法调用看上去没什么差别</a:t>
              </a:r>
              <a:endPara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2" charset="0"/>
                <a:ea typeface="PingFang SC Thin" panose="020B04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32960" y="2060986"/>
            <a:ext cx="2871216" cy="2232402"/>
            <a:chOff x="1536192" y="2029968"/>
            <a:chExt cx="2871216" cy="2232402"/>
          </a:xfrm>
        </p:grpSpPr>
        <p:sp>
          <p:nvSpPr>
            <p:cNvPr id="7" name="椭圆 6"/>
            <p:cNvSpPr/>
            <p:nvPr/>
          </p:nvSpPr>
          <p:spPr>
            <a:xfrm>
              <a:off x="1536192" y="2029968"/>
              <a:ext cx="1152144" cy="1152144"/>
            </a:xfrm>
            <a:prstGeom prst="ellipse">
              <a:avLst/>
            </a:prstGeom>
            <a:gradFill flip="none" rotWithShape="1">
              <a:gsLst>
                <a:gs pos="0">
                  <a:srgbClr val="2A3289"/>
                </a:gs>
                <a:gs pos="100000">
                  <a:srgbClr val="D0402E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36192" y="3429000"/>
              <a:ext cx="23209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Lt" panose="02000506030000020004" pitchFamily="2" charset="0"/>
                  <a:ea typeface="PingFang SC Medium" charset="0"/>
                </a:rPr>
                <a:t>复杂的网络环境</a:t>
              </a:r>
              <a:endPara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36192" y="3901690"/>
              <a:ext cx="2871216" cy="360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1"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oxima Nova Lt" panose="02000506030000020004" pitchFamily="2" charset="0"/>
                  <a:ea typeface="PingFang SC Thin" charset="0"/>
                </a:rPr>
                <a:t>和本地方法调用的最大差别</a:t>
              </a:r>
              <a:endPara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2" charset="0"/>
                <a:ea typeface="PingFang SC Thin" panose="020B04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41792" y="2060986"/>
            <a:ext cx="2871216" cy="2232402"/>
            <a:chOff x="1536192" y="2029968"/>
            <a:chExt cx="2871216" cy="2232402"/>
          </a:xfrm>
        </p:grpSpPr>
        <p:sp>
          <p:nvSpPr>
            <p:cNvPr id="11" name="椭圆 10"/>
            <p:cNvSpPr/>
            <p:nvPr/>
          </p:nvSpPr>
          <p:spPr>
            <a:xfrm>
              <a:off x="1536192" y="2029968"/>
              <a:ext cx="1152144" cy="1152144"/>
            </a:xfrm>
            <a:prstGeom prst="ellipse">
              <a:avLst/>
            </a:prstGeom>
            <a:gradFill flip="none" rotWithShape="1">
              <a:gsLst>
                <a:gs pos="0">
                  <a:srgbClr val="2A3289"/>
                </a:gs>
                <a:gs pos="100000">
                  <a:srgbClr val="D0402E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36192" y="3429000"/>
              <a:ext cx="171005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Lt" panose="02000506030000020004" pitchFamily="2" charset="0"/>
                  <a:ea typeface="PingFang SC Medium" charset="0"/>
                </a:rPr>
                <a:t>核心是解耦</a:t>
              </a:r>
              <a:endPara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36192" y="3901690"/>
              <a:ext cx="2871216" cy="360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1"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oxima Nova Lt" panose="02000506030000020004" pitchFamily="2" charset="0"/>
                  <a:ea typeface="PingFang SC Thin" charset="0"/>
                </a:rPr>
                <a:t>架构设计的终极目的</a:t>
              </a:r>
              <a:endPara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2" charset="0"/>
                <a:ea typeface="PingFang SC Thin" panose="020B0400000000000000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47402" y="313090"/>
            <a:ext cx="564693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latin typeface="Proxima Nova Rg" panose="02000506030000020004" pitchFamily="2" charset="0"/>
              </a:rPr>
              <a:t>RPC </a:t>
            </a:r>
            <a:r>
              <a:rPr kumimoji="1" lang="zh-CN" altLang="en-US" sz="4400" b="1" dirty="0">
                <a:latin typeface="Proxima Nova Rg" panose="02000506030000020004" pitchFamily="2" charset="0"/>
              </a:rPr>
              <a:t>框架设计</a:t>
            </a:r>
            <a:endParaRPr kumimoji="1" lang="zh-CN" altLang="en-US" sz="4400" b="1" dirty="0">
              <a:latin typeface="Proxima Nova Rg" panose="02000506030000020004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远程方法调用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837890" y="2872556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看起来很像函数调用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但是必须要处理错误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4737143" y="3073738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4737143" y="3453660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复杂的网络环境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837890" y="2872556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网络世界很危险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框架的一切努力都是为了消除危险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4737143" y="3073738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4737143" y="3453660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核心是解耦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495055" y="2830944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用户接口需要稳定和易用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丰富的扩展需求：中间件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协议传输的多样性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1394308" y="3032126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1394308" y="3412048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椭圆 5"/>
          <p:cNvSpPr/>
          <p:nvPr/>
        </p:nvSpPr>
        <p:spPr>
          <a:xfrm>
            <a:off x="1396472" y="3774850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6" name="Picture 5" descr="upload_post_object_v2_8608913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128" y="221931"/>
            <a:ext cx="4840869" cy="6463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747402" y="313090"/>
            <a:ext cx="564693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latin typeface="Proxima Nova Rg" panose="02000506030000020004" pitchFamily="2" charset="0"/>
                <a:sym typeface="+mn-ea"/>
              </a:rPr>
              <a:t>代码生成的琐事</a:t>
            </a:r>
            <a:endParaRPr kumimoji="1" lang="zh-CN" altLang="en-US" sz="4400" b="1" dirty="0">
              <a:latin typeface="Proxima Nova Rg" panose="02000506030000020004" pitchFamily="2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981517" y="2616641"/>
            <a:ext cx="22148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IDL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定义和用户接口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利用过程宏解耦来解耦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生成代码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的版本管理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请求和响应可枚举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8" name="椭圆 4"/>
          <p:cNvSpPr/>
          <p:nvPr/>
        </p:nvSpPr>
        <p:spPr>
          <a:xfrm>
            <a:off x="880770" y="2817823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椭圆 5"/>
          <p:cNvSpPr/>
          <p:nvPr/>
        </p:nvSpPr>
        <p:spPr>
          <a:xfrm>
            <a:off x="880770" y="319774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0" name="椭圆 4"/>
          <p:cNvSpPr/>
          <p:nvPr/>
        </p:nvSpPr>
        <p:spPr>
          <a:xfrm>
            <a:off x="869063" y="358287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5" name="椭圆 4"/>
          <p:cNvSpPr/>
          <p:nvPr/>
        </p:nvSpPr>
        <p:spPr>
          <a:xfrm>
            <a:off x="871227" y="3959547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29330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IDL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 定义和用户接口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286994" y="3011263"/>
            <a:ext cx="33693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从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xx.thrift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xx.proto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到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rust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方法调用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代码生成需要幂等，接口需要稳定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1186247" y="321244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1186247" y="3592367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6" name="Picture 5" descr="upload_post_object_v2_1084721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662" y="527086"/>
            <a:ext cx="5187637" cy="3259611"/>
          </a:xfrm>
          <a:prstGeom prst="rect">
            <a:avLst/>
          </a:prstGeom>
        </p:spPr>
      </p:pic>
      <p:pic>
        <p:nvPicPr>
          <p:cNvPr id="7" name="Picture 6" descr="upload_post_object_v2_721064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76" y="4369266"/>
            <a:ext cx="6241809" cy="1276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利用过程宏来解耦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310804" y="1915479"/>
            <a:ext cx="3027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只为用户生成最小化的接口代码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通过过程宏解耦具体实现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4210057" y="2116661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4210057" y="2496583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8" name="Picture 7" descr="upload_post_object_v2_0312765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9301" y="3148646"/>
            <a:ext cx="6865990" cy="3439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8025" y="2681605"/>
            <a:ext cx="8235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5400"/>
              <a:t>高性能 Rust RPC 框架设计</a:t>
            </a:r>
            <a:endParaRPr lang="zh-CN" altLang="en-US" sz="5400"/>
          </a:p>
        </p:txBody>
      </p:sp>
      <p:sp>
        <p:nvSpPr>
          <p:cNvPr id="3" name="文本框 2"/>
          <p:cNvSpPr txBox="1"/>
          <p:nvPr/>
        </p:nvSpPr>
        <p:spPr>
          <a:xfrm>
            <a:off x="5775960" y="4054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u="sng"/>
              <a:t>徐帅</a:t>
            </a:r>
            <a:endParaRPr lang="zh-CN" altLang="en-US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生成代码的版本管理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714365" y="3011263"/>
            <a:ext cx="4856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经验告诉我们接口升级并不容易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两种方案：最小化必要代码生成或者编译时重新生成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3613618" y="321244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3613618" y="3592367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53752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生成代码的版本管理：编译时重新生成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560477" y="1124850"/>
            <a:ext cx="31521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rust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 的构建脚本：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build.rs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核心是需要接口稳定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缺点：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ide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支持不友好，开发费劲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4459730" y="1326032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4459730" y="1705954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椭圆 5"/>
          <p:cNvSpPr/>
          <p:nvPr/>
        </p:nvSpPr>
        <p:spPr>
          <a:xfrm>
            <a:off x="4461894" y="206875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5" name="Picture 4" descr="upload_post_object_v2_3963927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862" y="2482853"/>
            <a:ext cx="8169834" cy="2149956"/>
          </a:xfrm>
          <a:prstGeom prst="rect">
            <a:avLst/>
          </a:prstGeom>
        </p:spPr>
      </p:pic>
      <p:pic>
        <p:nvPicPr>
          <p:cNvPr id="6" name="Picture 5" descr="upload_post_object_v2_2293703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03" y="4951835"/>
            <a:ext cx="8142093" cy="957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请求和响应可枚举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714365" y="2040315"/>
            <a:ext cx="3637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rust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缺少运行时反射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提供中间件读取请求和相应类型的能力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（大部分开源框架直接放弃了支持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3613618" y="2241497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3613618" y="2621419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747402" y="313090"/>
            <a:ext cx="564693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latin typeface="Proxima Nova Rg" panose="02000506030000020004" pitchFamily="2" charset="0"/>
              </a:rPr>
              <a:t>极致扩展性：中间件</a:t>
            </a:r>
            <a:endParaRPr kumimoji="1" lang="zh-CN" altLang="en-US" sz="4400" b="1" dirty="0">
              <a:latin typeface="Proxima Nova Rg" panose="02000506030000020004" pitchFamily="2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981517" y="2616641"/>
            <a:ext cx="13462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Tower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介绍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Context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实践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8" name="椭圆 4"/>
          <p:cNvSpPr/>
          <p:nvPr/>
        </p:nvSpPr>
        <p:spPr>
          <a:xfrm>
            <a:off x="880770" y="2817823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椭圆 5"/>
          <p:cNvSpPr/>
          <p:nvPr/>
        </p:nvSpPr>
        <p:spPr>
          <a:xfrm>
            <a:off x="880770" y="319774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1711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Tower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 介绍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132564" y="2835602"/>
            <a:ext cx="44259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https://github.com/tower-rs/tower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async fn(Request)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-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&gt; Result&lt;Response, Error&gt;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核心：可组合的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TowerService 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组件（套娃）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1031817" y="3036784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1031817" y="3416706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椭圆 5"/>
          <p:cNvSpPr/>
          <p:nvPr/>
        </p:nvSpPr>
        <p:spPr>
          <a:xfrm>
            <a:off x="1043558" y="3785750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5" name="Picture 4" descr="upload_post_object_v2_2061901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191" y="1164115"/>
            <a:ext cx="4587306" cy="4091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1711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Tower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 介绍</a:t>
            </a:r>
            <a:endParaRPr lang="en-US" sz="2400"/>
          </a:p>
        </p:txBody>
      </p:sp>
      <p:pic>
        <p:nvPicPr>
          <p:cNvPr id="6" name="Picture 5" descr="upload_post_object_v2_1518048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6980" y="968175"/>
            <a:ext cx="5878207" cy="488698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111477" y="6097199"/>
            <a:ext cx="1429211" cy="36882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>
                <a:latin typeface="Proxima Nova Lt" panose="02000506030000020004" pitchFamily="2" charset="0"/>
                <a:ea typeface="Proxima Nova Lt" panose="02000506030000020004" pitchFamily="2" charset="0"/>
                <a:cs typeface="Proxima Nova Lt" panose="02000506030000020004" pitchFamily="2" charset="0"/>
                <a:hlinkClick r:id="rId2"/>
              </a:rPr>
              <a:t>source link</a:t>
            </a:r>
            <a:endParaRPr lang="zh-CN" altLang="en-US">
              <a:latin typeface="Proxima Nova Lt" panose="02000506030000020004" pitchFamily="2" charset="0"/>
              <a:ea typeface="Proxima Nova Lt" panose="02000506030000020004" pitchFamily="2" charset="0"/>
              <a:cs typeface="Proxima Nova Lt" panose="02000506030000020004" pitchFamily="2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1325478" y="2674008"/>
            <a:ext cx="3400139" cy="119869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Layer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：中间件可组合的核心抽象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包装一个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Service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返回一个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Service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（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Timeout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）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8" name="椭圆 4"/>
          <p:cNvSpPr/>
          <p:nvPr/>
        </p:nvSpPr>
        <p:spPr>
          <a:xfrm>
            <a:off x="1226547" y="2875452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椭圆 5"/>
          <p:cNvSpPr/>
          <p:nvPr/>
        </p:nvSpPr>
        <p:spPr>
          <a:xfrm>
            <a:off x="1226547" y="3255374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1711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Tower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 介绍</a:t>
            </a:r>
            <a:endParaRPr lang="en-US" sz="2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7111477" y="6097199"/>
            <a:ext cx="1429211" cy="36882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>
                <a:latin typeface="Proxima Nova Lt" panose="02000506030000020004" pitchFamily="2" charset="0"/>
                <a:ea typeface="Proxima Nova Lt" panose="02000506030000020004" pitchFamily="2" charset="0"/>
                <a:cs typeface="Proxima Nova Lt" panose="02000506030000020004" pitchFamily="2" charset="0"/>
                <a:hlinkClick r:id="rId1"/>
              </a:rPr>
              <a:t>source link</a:t>
            </a:r>
            <a:endParaRPr lang="zh-CN" altLang="en-US">
              <a:latin typeface="Proxima Nova Lt" panose="02000506030000020004" pitchFamily="2" charset="0"/>
              <a:ea typeface="Proxima Nova Lt" panose="02000506030000020004" pitchFamily="2" charset="0"/>
              <a:cs typeface="Proxima Nova Lt" panose="02000506030000020004" pitchFamily="2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772235" y="2385860"/>
            <a:ext cx="3238777" cy="119869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Timeout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这个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 Service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会给每个请求加上一个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tokio::time::sleep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pic>
        <p:nvPicPr>
          <p:cNvPr id="2" name="Picture 1" descr="upload_post_object_v2_7790198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85" y="737657"/>
            <a:ext cx="7030796" cy="5059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20180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Context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 实践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714365" y="2040315"/>
            <a:ext cx="4888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每次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 RPC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会携带上下文：超时，请求目标等等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1. TowerService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Request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 =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(User Request, Context)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2. TLS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  <a:hlinkClick r:id="rId1"/>
              </a:rPr>
              <a:t>(tokio task local storage)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3613618" y="2241497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3613618" y="2621419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椭圆 5"/>
          <p:cNvSpPr/>
          <p:nvPr/>
        </p:nvSpPr>
        <p:spPr>
          <a:xfrm>
            <a:off x="3613833" y="3001989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50780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Context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 实践：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withRequest vs TLS</a:t>
            </a:r>
            <a:endParaRPr lang="en-US" sz="2400"/>
          </a:p>
        </p:txBody>
      </p:sp>
      <p:sp>
        <p:nvSpPr>
          <p:cNvPr id="11" name="文本框 3"/>
          <p:cNvSpPr txBox="1"/>
          <p:nvPr/>
        </p:nvSpPr>
        <p:spPr>
          <a:xfrm>
            <a:off x="1648203" y="2674008"/>
            <a:ext cx="8990198" cy="119869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withRequest Context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和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Request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绑定共同传递所有权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, TLS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绑定的是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Task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（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spawn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时易出问题）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withRequest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传递了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Context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的所有权，所以无法在掉用完之后再使用（限制了能力）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TLS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的本质是利用了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Thread local storage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，所以无法使用泛型，会损失性能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4" name="椭圆 4"/>
          <p:cNvSpPr/>
          <p:nvPr/>
        </p:nvSpPr>
        <p:spPr>
          <a:xfrm>
            <a:off x="1550483" y="2875421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椭圆 5"/>
          <p:cNvSpPr/>
          <p:nvPr/>
        </p:nvSpPr>
        <p:spPr>
          <a:xfrm>
            <a:off x="1550483" y="3255343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6" name="椭圆 5"/>
          <p:cNvSpPr/>
          <p:nvPr/>
        </p:nvSpPr>
        <p:spPr>
          <a:xfrm>
            <a:off x="1550698" y="3635913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747402" y="313090"/>
            <a:ext cx="564693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latin typeface="Proxima Nova Rg" panose="02000506030000020004" pitchFamily="2" charset="0"/>
              </a:rPr>
              <a:t>流式传输层</a:t>
            </a:r>
            <a:endParaRPr kumimoji="1" lang="zh-CN" altLang="en-US" sz="4400" b="1" dirty="0">
              <a:latin typeface="Proxima Nova Rg" panose="02000506030000020004" pitchFamily="2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981517" y="2616641"/>
            <a:ext cx="22148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底层传输协议的多样性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上层交互模式的多样性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流式传输层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8" name="椭圆 4"/>
          <p:cNvSpPr/>
          <p:nvPr/>
        </p:nvSpPr>
        <p:spPr>
          <a:xfrm>
            <a:off x="880770" y="2817823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椭圆 5"/>
          <p:cNvSpPr/>
          <p:nvPr/>
        </p:nvSpPr>
        <p:spPr>
          <a:xfrm>
            <a:off x="880770" y="319774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0" name="椭圆 4"/>
          <p:cNvSpPr/>
          <p:nvPr/>
        </p:nvSpPr>
        <p:spPr>
          <a:xfrm>
            <a:off x="869063" y="358287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183222" y="2132971"/>
            <a:ext cx="229743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为什么需要新框架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RPC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框架设计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代码生成的琐事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极致扩展性：中间件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charset="0"/>
                <a:ea typeface="PingFang SC Light" charset="0"/>
              </a:rPr>
              <a:t>流式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传输层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Q&amp;A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90998" y="2132971"/>
            <a:ext cx="7677102" cy="298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………………………………………………………………………………………………..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………………………………………………………………………………………………..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………………………………………………………………………………………………..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………………………………………………………………………………………………..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………………………………………………………………………………………………..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………………………………………………………………………………………………..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602662" y="2132971"/>
            <a:ext cx="348172" cy="298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1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3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5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7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9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11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底层传输协议的多样性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853072" y="2830944"/>
            <a:ext cx="421322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tcp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http1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http2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uds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等等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对于字节传输的方式也天差地别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不能只通过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Write bytes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和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Read bytes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完成工作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3752325" y="3032126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3752325" y="3412048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椭圆 5"/>
          <p:cNvSpPr/>
          <p:nvPr/>
        </p:nvSpPr>
        <p:spPr>
          <a:xfrm>
            <a:off x="3754489" y="3774850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上层交互模式的多样性</a:t>
            </a:r>
            <a:endParaRPr 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560477" y="2636754"/>
            <a:ext cx="3728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pingpong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：请求响应有序来回（同步）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oneway: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 不需要等待响应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pipeline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：请求响应有序来回（非同步）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multiplex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：请求响应无序来回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4459730" y="2837936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4459730" y="3217858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椭圆 5"/>
          <p:cNvSpPr/>
          <p:nvPr/>
        </p:nvSpPr>
        <p:spPr>
          <a:xfrm>
            <a:off x="4461894" y="3580660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椭圆 5"/>
          <p:cNvSpPr/>
          <p:nvPr/>
        </p:nvSpPr>
        <p:spPr>
          <a:xfrm>
            <a:off x="4464058" y="3957333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流式传输层</a:t>
            </a:r>
            <a:endParaRPr lang="en-US" sz="2400"/>
          </a:p>
        </p:txBody>
      </p:sp>
      <p:sp>
        <p:nvSpPr>
          <p:cNvPr id="6" name="Text Box 2"/>
          <p:cNvSpPr txBox="1"/>
          <p:nvPr/>
        </p:nvSpPr>
        <p:spPr>
          <a:xfrm>
            <a:off x="4294511" y="1330491"/>
            <a:ext cx="3396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Transport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=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Sink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+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charset="0"/>
              </a:rPr>
              <a:t>Stream</a:t>
            </a:r>
            <a:endParaRPr lang="en-US" sz="2400"/>
          </a:p>
        </p:txBody>
      </p:sp>
      <p:pic>
        <p:nvPicPr>
          <p:cNvPr id="9" name="Picture 8" descr="upload_post_object_v2_4520026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702" y="3251459"/>
            <a:ext cx="4540218" cy="1607994"/>
          </a:xfrm>
          <a:prstGeom prst="rect">
            <a:avLst/>
          </a:prstGeom>
        </p:spPr>
      </p:pic>
      <p:pic>
        <p:nvPicPr>
          <p:cNvPr id="10" name="Picture 9" descr="upload_post_object_v2_1071407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64" y="3145047"/>
            <a:ext cx="4989511" cy="2293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747402" y="313090"/>
            <a:ext cx="564693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latin typeface="Proxima Nova Rg" panose="02000506030000020004" pitchFamily="2" charset="0"/>
              </a:rPr>
              <a:t>总结</a:t>
            </a:r>
            <a:endParaRPr kumimoji="1" lang="zh-CN" altLang="en-US" sz="4400" b="1" dirty="0">
              <a:latin typeface="Proxima Nova Rg" panose="02000506030000020004" pitchFamily="2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4130163" y="2644382"/>
            <a:ext cx="4043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对用户的接口我们需要保证稳定和版本控制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charset="0"/>
              <a:ea typeface="PingFang SC Light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扩展能力通过中间件集中管理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底层传输协议需要考虑到复杂的使用场景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8" name="椭圆 4"/>
          <p:cNvSpPr/>
          <p:nvPr/>
        </p:nvSpPr>
        <p:spPr>
          <a:xfrm>
            <a:off x="4029416" y="2845564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椭圆 5"/>
          <p:cNvSpPr/>
          <p:nvPr/>
        </p:nvSpPr>
        <p:spPr>
          <a:xfrm>
            <a:off x="4029416" y="3225486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0" name="椭圆 4"/>
          <p:cNvSpPr/>
          <p:nvPr/>
        </p:nvSpPr>
        <p:spPr>
          <a:xfrm>
            <a:off x="4017709" y="3610616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49733" y="2157821"/>
            <a:ext cx="18421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</a:rPr>
              <a:t>Rust 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</a:rPr>
              <a:t>大趋势</a:t>
            </a:r>
            <a:endParaRPr kumimoji="1"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oxima Nova Lt" panose="02000506030000020004" pitchFamily="2" charset="0"/>
              <a:ea typeface="PingFang SC Medium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1517" y="2630512"/>
            <a:ext cx="180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高性能成为必修课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不堪重负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的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 golang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80770" y="2831694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0770" y="3211616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7402" y="3779132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</a:rPr>
              <a:t>负重前行：历史包袱</a:t>
            </a:r>
            <a:endParaRPr kumimoji="1"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oxima Nova Lt" panose="02000506030000020004" pitchFamily="2" charset="0"/>
              <a:ea typeface="PingFang SC Medium" panose="020B04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9186" y="4251823"/>
            <a:ext cx="23037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 thrift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慢慢淡出开源社区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pitchFamily="34" charset="-122"/>
                <a:ea typeface="PingFang SC Light" panose="020B0400000000000000" pitchFamily="34" charset="-122"/>
              </a:rPr>
              <a:t>微服务的协议耦合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8439" y="445300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78439" y="4832927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47402" y="313090"/>
            <a:ext cx="564693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latin typeface="Proxima Nova Rg" panose="02000506030000020004" pitchFamily="2" charset="0"/>
              </a:rPr>
              <a:t>为什么需要新框架</a:t>
            </a:r>
            <a:endParaRPr kumimoji="1" lang="en-US" altLang="zh-CN" sz="4400" b="1" dirty="0">
              <a:latin typeface="Proxima Nova Rg" panose="020005060300000200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18421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Rust 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大趋势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910" y="1425575"/>
            <a:ext cx="7282180" cy="5191760"/>
          </a:xfrm>
          <a:prstGeom prst="rect">
            <a:avLst/>
          </a:prstGeom>
        </p:spPr>
      </p:pic>
      <p:sp>
        <p:nvSpPr>
          <p:cNvPr id="6" name="Text Box 5"/>
          <p:cNvSpPr txBox="1"/>
          <p:nvPr userDrawn="1"/>
        </p:nvSpPr>
        <p:spPr>
          <a:xfrm>
            <a:off x="3688287" y="979701"/>
            <a:ext cx="4806298" cy="334251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sz="1600" b="0" u="none">
                <a:latin typeface="PingFang SC Medium" charset="0"/>
                <a:ea typeface="PingFang SC Medium" charset="0"/>
                <a:cs typeface="PingFang SC Medium" charset="0"/>
              </a:rPr>
              <a:t>202</a:t>
            </a:r>
            <a:r>
              <a:rPr lang="en-US" sz="1600" b="0" u="none">
                <a:latin typeface="PingFang SC Medium" charset="0"/>
                <a:ea typeface="PingFang SC Medium" charset="0"/>
                <a:cs typeface="PingFang SC Medium" charset="0"/>
              </a:rPr>
              <a:t>2</a:t>
            </a:r>
            <a:r>
              <a:rPr sz="1600" b="0" u="none">
                <a:latin typeface="PingFang SC Medium" charset="0"/>
                <a:ea typeface="PingFang SC Medium" charset="0"/>
                <a:cs typeface="PingFang SC Medium" charset="0"/>
              </a:rPr>
              <a:t> 年度 </a:t>
            </a:r>
            <a:r>
              <a:rPr sz="1600" b="0" u="none">
                <a:latin typeface="Proxima Nova Lt" panose="02000506030000020004" pitchFamily="2" charset="0"/>
                <a:ea typeface="Proxima Nova Lt" panose="02000506030000020004" pitchFamily="2" charset="0"/>
                <a:cs typeface="Proxima Nova Lt" panose="02000506030000020004" pitchFamily="2" charset="0"/>
              </a:rPr>
              <a:t>StackOverflow</a:t>
            </a:r>
            <a:r>
              <a:rPr sz="1600" b="0" u="none">
                <a:latin typeface="PingFang SC Medium" charset="0"/>
                <a:ea typeface="PingFang SC Medium" charset="0"/>
                <a:cs typeface="PingFang SC Medium" charset="0"/>
              </a:rPr>
              <a:t> </a:t>
            </a:r>
            <a:r>
              <a:rPr lang="zh-CN" altLang="en-US" sz="1600" b="0" u="none">
                <a:latin typeface="PingFang SC Medium" charset="0"/>
                <a:ea typeface="PingFang SC Medium" charset="0"/>
                <a:cs typeface="PingFang SC Medium" charset="0"/>
              </a:rPr>
              <a:t>最受开发者喜爱语言榜</a:t>
            </a:r>
            <a:endParaRPr lang="en-US">
              <a:latin typeface="PingFang SC Medium" charset="0"/>
              <a:ea typeface="PingFang SC Medium" charset="0"/>
              <a:cs typeface="PingFang SC Medium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33915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Rust 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大趋势：思维转变</a:t>
            </a:r>
            <a:endParaRPr lang="en-US" sz="2400"/>
          </a:p>
        </p:txBody>
      </p:sp>
      <p:sp>
        <p:nvSpPr>
          <p:cNvPr id="8" name="文本框 2"/>
          <p:cNvSpPr txBox="1"/>
          <p:nvPr userDrawn="1"/>
        </p:nvSpPr>
        <p:spPr>
          <a:xfrm>
            <a:off x="3882338" y="2423875"/>
            <a:ext cx="3759734" cy="39878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Helvetica Neue" charset="0"/>
                <a:ea typeface="Helvetica Neue" charset="0"/>
              </a:rPr>
              <a:t>性能不够</a:t>
            </a:r>
            <a:r>
              <a:rPr lang="en-US" altLang="zh-CN" sz="2000">
                <a:latin typeface="Helvetica Neue" charset="0"/>
                <a:ea typeface="Helvetica Neue" charset="0"/>
              </a:rPr>
              <a:t>,</a:t>
            </a:r>
            <a:r>
              <a:rPr lang="zh-CN" altLang="en-US" sz="2000">
                <a:latin typeface="Helvetica Neue" charset="0"/>
                <a:ea typeface="Helvetica Neue" charset="0"/>
              </a:rPr>
              <a:t> 机器来凑</a:t>
            </a:r>
            <a:endParaRPr lang="zh-CN" altLang="en-US" sz="2000">
              <a:latin typeface="Helvetica Neue" charset="0"/>
              <a:ea typeface="Helvetica Neue" charset="0"/>
            </a:endParaRPr>
          </a:p>
        </p:txBody>
      </p:sp>
      <p:pic>
        <p:nvPicPr>
          <p:cNvPr id="9" name="图片 1" descr="upload_1095665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954" y="3517192"/>
            <a:ext cx="2904285" cy="1330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33915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Rust 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大趋势：思维转变</a:t>
            </a:r>
            <a:endParaRPr lang="en-US" sz="2400"/>
          </a:p>
        </p:txBody>
      </p:sp>
      <p:sp>
        <p:nvSpPr>
          <p:cNvPr id="2" name="Text Box 0"/>
          <p:cNvSpPr txBox="1"/>
          <p:nvPr userDrawn="1"/>
        </p:nvSpPr>
        <p:spPr>
          <a:xfrm>
            <a:off x="3967160" y="2259869"/>
            <a:ext cx="4269765" cy="39878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Helvetica Neue" charset="0"/>
                <a:ea typeface="Helvetica Neue" charset="0"/>
              </a:rPr>
              <a:t>现状：优化性能成为唯一出路</a:t>
            </a:r>
            <a:endParaRPr lang="en-US" sz="2000">
              <a:latin typeface="Helvetica Neue" charset="0"/>
              <a:ea typeface="Helvetica Neue" charset="0"/>
            </a:endParaRPr>
          </a:p>
        </p:txBody>
      </p:sp>
      <p:pic>
        <p:nvPicPr>
          <p:cNvPr id="4" name="Picture 3" descr="upload_5443192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160" y="3145302"/>
            <a:ext cx="1471724" cy="1471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41020" y="403225"/>
            <a:ext cx="30880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Rust 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大趋势：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golang</a:t>
            </a:r>
            <a:endParaRPr lang="en-US" sz="2400"/>
          </a:p>
        </p:txBody>
      </p:sp>
      <p:pic>
        <p:nvPicPr>
          <p:cNvPr id="5" name="图片 0" descr="upload_8143551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9098" y="1394633"/>
            <a:ext cx="6033011" cy="3476651"/>
          </a:xfrm>
          <a:prstGeom prst="rect">
            <a:avLst/>
          </a:prstGeom>
        </p:spPr>
      </p:pic>
      <p:sp>
        <p:nvSpPr>
          <p:cNvPr id="6" name="文本框 1"/>
          <p:cNvSpPr txBox="1"/>
          <p:nvPr userDrawn="1"/>
        </p:nvSpPr>
        <p:spPr>
          <a:xfrm>
            <a:off x="5232697" y="5207120"/>
            <a:ext cx="1728100" cy="306705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Helvetica Neue" charset="0"/>
                <a:ea typeface="Helvetica Neue" charset="0"/>
              </a:rPr>
              <a:t>link: </a:t>
            </a:r>
            <a:r>
              <a:rPr lang="en-US" altLang="zh-CN">
                <a:latin typeface="Helvetica Neue" charset="0"/>
                <a:ea typeface="Helvetica Neue" charset="0"/>
                <a:hlinkClick r:id="rId2"/>
              </a:rPr>
              <a:t>Sonic</a:t>
            </a:r>
            <a:endParaRPr lang="zh-CN" altLang="en-US">
              <a:latin typeface="Helvetica Neue" charset="0"/>
              <a:ea typeface="Helvetica Neue" charset="0"/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2083201" y="2330839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关键点上的性能劣势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生态封闭：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cgo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8" name="椭圆 4"/>
          <p:cNvSpPr/>
          <p:nvPr/>
        </p:nvSpPr>
        <p:spPr>
          <a:xfrm>
            <a:off x="1982454" y="2532021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椭圆 5"/>
          <p:cNvSpPr/>
          <p:nvPr/>
        </p:nvSpPr>
        <p:spPr>
          <a:xfrm>
            <a:off x="1982454" y="2911943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5232757" y="4976130"/>
            <a:ext cx="1728100" cy="306705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Helvetica Neue" charset="0"/>
                <a:ea typeface="Helvetica Neue" charset="0"/>
              </a:rPr>
              <a:t>link: </a:t>
            </a:r>
            <a:r>
              <a:rPr lang="en-US" altLang="zh-CN">
                <a:latin typeface="Helvetica Neue" charset="0"/>
                <a:ea typeface="Helvetica Neue" charset="0"/>
                <a:hlinkClick r:id="rId1"/>
              </a:rPr>
              <a:t>Sonic</a:t>
            </a:r>
            <a:endParaRPr lang="zh-CN" altLang="en-US">
              <a:latin typeface="Helvetica Neue" charset="0"/>
              <a:ea typeface="Helvetica Neue" charset="0"/>
            </a:endParaRPr>
          </a:p>
        </p:txBody>
      </p:sp>
      <p:pic>
        <p:nvPicPr>
          <p:cNvPr id="3" name="图片 2" descr="upload_0416955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50" y="1763462"/>
            <a:ext cx="6217069" cy="2229147"/>
          </a:xfrm>
          <a:prstGeom prst="rect">
            <a:avLst/>
          </a:prstGeom>
        </p:spPr>
      </p:pic>
      <p:pic>
        <p:nvPicPr>
          <p:cNvPr id="4" name="Picture 3" descr="upload_8651678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75" y="2069715"/>
            <a:ext cx="1526838" cy="1526838"/>
          </a:xfrm>
          <a:prstGeom prst="rect">
            <a:avLst/>
          </a:prstGeom>
        </p:spPr>
      </p:pic>
      <p:sp>
        <p:nvSpPr>
          <p:cNvPr id="5" name="Text Box 2"/>
          <p:cNvSpPr txBox="1"/>
          <p:nvPr/>
        </p:nvSpPr>
        <p:spPr>
          <a:xfrm>
            <a:off x="541020" y="403225"/>
            <a:ext cx="30880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Rust 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大趋势：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Lt" panose="02000506030000020004" pitchFamily="2" charset="0"/>
                <a:ea typeface="PingFang SC Medium" panose="020B0400000000000000" pitchFamily="34" charset="-122"/>
                <a:sym typeface="+mn-ea"/>
              </a:rPr>
              <a:t>golang</a:t>
            </a:r>
            <a:endParaRPr lang="en-US" sz="2400"/>
          </a:p>
        </p:txBody>
      </p:sp>
      <p:sp>
        <p:nvSpPr>
          <p:cNvPr id="11" name="文本框 3"/>
          <p:cNvSpPr txBox="1"/>
          <p:nvPr/>
        </p:nvSpPr>
        <p:spPr>
          <a:xfrm>
            <a:off x="1864209" y="2607460"/>
            <a:ext cx="180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天堂到地狱：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asm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charset="0"/>
                <a:ea typeface="PingFang SC Light" charset="0"/>
              </a:rPr>
              <a:t>难以维护：计算器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pitchFamily="34" charset="-122"/>
              <a:ea typeface="PingFang SC Light" panose="020B0400000000000000" pitchFamily="34" charset="-122"/>
            </a:endParaRPr>
          </a:p>
        </p:txBody>
      </p:sp>
      <p:sp>
        <p:nvSpPr>
          <p:cNvPr id="12" name="椭圆 4"/>
          <p:cNvSpPr/>
          <p:nvPr/>
        </p:nvSpPr>
        <p:spPr>
          <a:xfrm>
            <a:off x="1763462" y="2808642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椭圆 5"/>
          <p:cNvSpPr/>
          <p:nvPr/>
        </p:nvSpPr>
        <p:spPr>
          <a:xfrm>
            <a:off x="1763462" y="3188564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1963</Words>
  <Application>WPS Office WWO_feishu_20220325115714-cd9e9316d1</Application>
  <PresentationFormat>宽屏</PresentationFormat>
  <Paragraphs>213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宋体</vt:lpstr>
      <vt:lpstr>Wingdings</vt:lpstr>
      <vt:lpstr>Proxima Nova Lt</vt:lpstr>
      <vt:lpstr>MingLiU</vt:lpstr>
      <vt:lpstr>Proxima Nova Rg</vt:lpstr>
      <vt:lpstr>PingFang SC Light</vt:lpstr>
      <vt:lpstr>汉仪书宋二KW</vt:lpstr>
      <vt:lpstr>PingFang SC Medium</vt:lpstr>
      <vt:lpstr>PingFang SC Thin</vt:lpstr>
      <vt:lpstr>PingFang SC Semibold</vt:lpstr>
      <vt:lpstr>PingFang SC Medium</vt:lpstr>
      <vt:lpstr>等线</vt:lpstr>
      <vt:lpstr>汉仪中等线KW</vt:lpstr>
      <vt:lpstr>宋体</vt:lpstr>
      <vt:lpstr>PingFang SC Light</vt:lpstr>
      <vt:lpstr>Helvetica Neue</vt:lpstr>
      <vt:lpstr>PingFang SC Thin</vt:lpstr>
      <vt:lpstr>-apple-system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贝贝</dc:creator>
  <cp:lastModifiedBy>xus</cp:lastModifiedBy>
  <dcterms:created xsi:type="dcterms:W3CDTF">2022-07-17T12:51:48Z</dcterms:created>
  <dcterms:modified xsi:type="dcterms:W3CDTF">2022-07-17T12:51:48Z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125DD38C89B8050E2691CF62E9BF75D3</vt:lpwstr>
  </property>
  <property fmtid="{D5CDD505-2E9C-101B-9397-08002B2CF9AE}" pid="3" name="KSOProductBuildVer">
    <vt:lpwstr>2052-0.0.0.0</vt:lpwstr>
  </property>
</Properties>
</file>